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handoutMasterIdLst>
    <p:handoutMasterId r:id="rId17"/>
  </p:handoutMasterIdLst>
  <p:sldIdLst>
    <p:sldId id="256" r:id="rId6"/>
    <p:sldId id="277" r:id="rId7"/>
    <p:sldId id="271" r:id="rId8"/>
    <p:sldId id="274" r:id="rId9"/>
    <p:sldId id="278" r:id="rId10"/>
    <p:sldId id="279" r:id="rId11"/>
    <p:sldId id="281" r:id="rId12"/>
    <p:sldId id="282" r:id="rId13"/>
    <p:sldId id="283" r:id="rId14"/>
    <p:sldId id="280" r:id="rId15"/>
    <p:sldId id="284" r:id="rId16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16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66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80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637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06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831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33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1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41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29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22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EA29-6ECA-448F-B977-1F0E1DCED1AE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9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2229" y="725714"/>
            <a:ext cx="9144000" cy="1946728"/>
          </a:xfrm>
        </p:spPr>
        <p:txBody>
          <a:bodyPr anchor="ctr"/>
          <a:lstStyle/>
          <a:p>
            <a:r>
              <a:rPr lang="nl-NL" b="1" dirty="0" smtClean="0"/>
              <a:t>Financieel </a:t>
            </a:r>
            <a:r>
              <a:rPr lang="nl-NL" b="1" dirty="0" smtClean="0"/>
              <a:t>Management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4000" b="1" dirty="0" smtClean="0"/>
              <a:t>Exploitatiebegroting en brutowinst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sz="3600" dirty="0"/>
          </a:p>
        </p:txBody>
      </p:sp>
      <p:pic>
        <p:nvPicPr>
          <p:cNvPr id="3" name="Picture 2" descr="Afbeeldingsresultaat voor basiscalculaties voor mark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279" y="2672442"/>
            <a:ext cx="2343651" cy="331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29" y="2672442"/>
            <a:ext cx="2322779" cy="331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-1820" b="10354"/>
          <a:stretch/>
        </p:blipFill>
        <p:spPr>
          <a:xfrm>
            <a:off x="2838678" y="1690688"/>
            <a:ext cx="7586208" cy="446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pagina 43 t/m 51</a:t>
            </a:r>
          </a:p>
          <a:p>
            <a:pPr marL="0" indent="0">
              <a:buNone/>
            </a:pPr>
            <a:r>
              <a:rPr lang="nl-NL" sz="4000" dirty="0" smtClean="0"/>
              <a:t>11, 16, 20, 21, 26 en 32</a:t>
            </a:r>
            <a:endParaRPr lang="nl-NL" sz="40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2005006"/>
            <a:ext cx="2804886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2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0625" y="404351"/>
            <a:ext cx="9144000" cy="2330449"/>
          </a:xfrm>
        </p:spPr>
        <p:txBody>
          <a:bodyPr anchor="ctr"/>
          <a:lstStyle/>
          <a:p>
            <a:r>
              <a:rPr lang="nl-NL" b="1" dirty="0" smtClean="0"/>
              <a:t>Financieel Management</a:t>
            </a:r>
            <a:br>
              <a:rPr lang="nl-NL" b="1" dirty="0" smtClean="0"/>
            </a:br>
            <a:endParaRPr lang="nl-NL" sz="3600" dirty="0"/>
          </a:p>
        </p:txBody>
      </p:sp>
      <p:grpSp>
        <p:nvGrpSpPr>
          <p:cNvPr id="8" name="Groep 7"/>
          <p:cNvGrpSpPr/>
          <p:nvPr/>
        </p:nvGrpSpPr>
        <p:grpSpPr>
          <a:xfrm>
            <a:off x="2840182" y="2506424"/>
            <a:ext cx="6608618" cy="2457461"/>
            <a:chOff x="2840182" y="2506425"/>
            <a:chExt cx="6096000" cy="218966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807" y="3457835"/>
              <a:ext cx="6048375" cy="1238250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2840182" y="2506425"/>
              <a:ext cx="6096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nl-NL" sz="2600" kern="1400" spc="-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Beoordelingsformulier Ondernemingsplan</a:t>
              </a:r>
              <a:endParaRPr lang="nl-NL" sz="2800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nl-NL" sz="2200" kern="1400" spc="-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IBS De wereld en ik </a:t>
              </a:r>
              <a:endParaRPr lang="nl-NL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62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Overzicht dat inzichtelijk maakt of je verlies of winst maakt (</a:t>
            </a:r>
            <a:r>
              <a:rPr lang="nl-NL" dirty="0" smtClean="0"/>
              <a:t>excl. </a:t>
            </a:r>
            <a:r>
              <a:rPr lang="nl-NL" dirty="0" smtClean="0"/>
              <a:t>btw)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>
                <a:solidFill>
                  <a:prstClr val="black"/>
                </a:solidFill>
              </a:rPr>
              <a:t>Exploitatie</a:t>
            </a:r>
            <a:r>
              <a:rPr lang="nl-NL" i="1" dirty="0" smtClean="0">
                <a:solidFill>
                  <a:srgbClr val="0070C0"/>
                </a:solidFill>
              </a:rPr>
              <a:t>begroting</a:t>
            </a:r>
            <a:r>
              <a:rPr lang="nl-NL" dirty="0" smtClean="0">
                <a:solidFill>
                  <a:prstClr val="black"/>
                </a:solidFill>
              </a:rPr>
              <a:t> </a:t>
            </a:r>
            <a:r>
              <a:rPr lang="nl-NL" dirty="0" smtClean="0">
                <a:solidFill>
                  <a:prstClr val="black"/>
                </a:solidFill>
              </a:rPr>
              <a:t>(de komende periode</a:t>
            </a:r>
            <a:r>
              <a:rPr lang="nl-NL" dirty="0" smtClean="0">
                <a:solidFill>
                  <a:prstClr val="black"/>
                </a:solidFill>
              </a:rPr>
              <a:t>)</a:t>
            </a:r>
            <a:r>
              <a:rPr lang="nl-NL" dirty="0"/>
              <a:t> </a:t>
            </a:r>
            <a:endParaRPr lang="nl-NL" dirty="0" smtClean="0"/>
          </a:p>
          <a:p>
            <a:r>
              <a:rPr lang="nl-NL" dirty="0" smtClean="0"/>
              <a:t>Exploitatie</a:t>
            </a:r>
            <a:r>
              <a:rPr lang="nl-NL" i="1" dirty="0" smtClean="0">
                <a:solidFill>
                  <a:srgbClr val="0070C0"/>
                </a:solidFill>
              </a:rPr>
              <a:t>overzicht</a:t>
            </a:r>
            <a:r>
              <a:rPr lang="nl-NL" i="1" dirty="0" smtClean="0"/>
              <a:t> </a:t>
            </a:r>
            <a:r>
              <a:rPr lang="nl-NL" dirty="0"/>
              <a:t>(de afgelopen periode)</a:t>
            </a:r>
          </a:p>
          <a:p>
            <a:endParaRPr lang="nl-NL" dirty="0" smtClean="0">
              <a:solidFill>
                <a:prstClr val="black"/>
              </a:solidFill>
            </a:endParaRPr>
          </a:p>
          <a:p>
            <a:r>
              <a:rPr lang="nl-NL" dirty="0" smtClean="0">
                <a:solidFill>
                  <a:prstClr val="black"/>
                </a:solidFill>
              </a:rPr>
              <a:t>Exploitatie</a:t>
            </a:r>
            <a:r>
              <a:rPr lang="nl-NL" i="1" dirty="0" smtClean="0">
                <a:solidFill>
                  <a:prstClr val="black"/>
                </a:solidFill>
              </a:rPr>
              <a:t>budget</a:t>
            </a:r>
            <a:r>
              <a:rPr lang="nl-NL" dirty="0" smtClean="0">
                <a:solidFill>
                  <a:prstClr val="black"/>
                </a:solidFill>
              </a:rPr>
              <a:t> (taakstellend karakter)</a:t>
            </a:r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winst ver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346" y="3367077"/>
            <a:ext cx="2458957" cy="245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983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8342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r>
              <a:rPr lang="nl-NL" dirty="0"/>
              <a:t>Omzet inclusief BTW (consumenten-omzet)</a:t>
            </a:r>
          </a:p>
          <a:p>
            <a:r>
              <a:rPr lang="nl-NL" dirty="0"/>
              <a:t>Omzet exclusief </a:t>
            </a:r>
            <a:r>
              <a:rPr lang="nl-NL" dirty="0" smtClean="0"/>
              <a:t>BTW (bedrijfs-omzet)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b="1" dirty="0" smtClean="0">
                <a:solidFill>
                  <a:srgbClr val="0070C0"/>
                </a:solidFill>
              </a:rPr>
              <a:t>Omzet = </a:t>
            </a:r>
            <a:r>
              <a:rPr lang="nl-NL" sz="4000" b="1" dirty="0" smtClean="0">
                <a:solidFill>
                  <a:srgbClr val="FFC000"/>
                </a:solidFill>
              </a:rPr>
              <a:t>afzet</a:t>
            </a:r>
            <a:r>
              <a:rPr lang="nl-NL" sz="4000" b="1" dirty="0" smtClean="0">
                <a:solidFill>
                  <a:srgbClr val="0070C0"/>
                </a:solidFill>
              </a:rPr>
              <a:t> x </a:t>
            </a:r>
            <a:r>
              <a:rPr lang="nl-NL" sz="4000" b="1" dirty="0" smtClean="0">
                <a:solidFill>
                  <a:srgbClr val="FF0000"/>
                </a:solidFill>
              </a:rPr>
              <a:t>verkoopprijs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78862"/>
              </p:ext>
            </p:extLst>
          </p:nvPr>
        </p:nvGraphicFramePr>
        <p:xfrm>
          <a:off x="2293256" y="2911323"/>
          <a:ext cx="7561943" cy="2342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1377">
                  <a:extLst>
                    <a:ext uri="{9D8B030D-6E8A-4147-A177-3AD203B41FA5}">
                      <a16:colId xmlns:a16="http://schemas.microsoft.com/office/drawing/2014/main" val="4149693032"/>
                    </a:ext>
                  </a:extLst>
                </a:gridCol>
                <a:gridCol w="1935379">
                  <a:extLst>
                    <a:ext uri="{9D8B030D-6E8A-4147-A177-3AD203B41FA5}">
                      <a16:colId xmlns:a16="http://schemas.microsoft.com/office/drawing/2014/main" val="2000928113"/>
                    </a:ext>
                  </a:extLst>
                </a:gridCol>
                <a:gridCol w="2015187">
                  <a:extLst>
                    <a:ext uri="{9D8B030D-6E8A-4147-A177-3AD203B41FA5}">
                      <a16:colId xmlns:a16="http://schemas.microsoft.com/office/drawing/2014/main" val="798354109"/>
                    </a:ext>
                  </a:extLst>
                </a:gridCol>
              </a:tblGrid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Omzet inclusief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09133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1157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Omzet exclusief</a:t>
                      </a:r>
                      <a:r>
                        <a:rPr lang="nl-NL" baseline="0" dirty="0" smtClean="0"/>
                        <a:t>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51047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IWO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2040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Brutowinst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5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905" y="1690688"/>
            <a:ext cx="82200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54884"/>
              </p:ext>
            </p:extLst>
          </p:nvPr>
        </p:nvGraphicFramePr>
        <p:xfrm>
          <a:off x="2293256" y="2911323"/>
          <a:ext cx="7561943" cy="2342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1377">
                  <a:extLst>
                    <a:ext uri="{9D8B030D-6E8A-4147-A177-3AD203B41FA5}">
                      <a16:colId xmlns:a16="http://schemas.microsoft.com/office/drawing/2014/main" val="4149693032"/>
                    </a:ext>
                  </a:extLst>
                </a:gridCol>
                <a:gridCol w="1935379">
                  <a:extLst>
                    <a:ext uri="{9D8B030D-6E8A-4147-A177-3AD203B41FA5}">
                      <a16:colId xmlns:a16="http://schemas.microsoft.com/office/drawing/2014/main" val="2000928113"/>
                    </a:ext>
                  </a:extLst>
                </a:gridCol>
                <a:gridCol w="2015187">
                  <a:extLst>
                    <a:ext uri="{9D8B030D-6E8A-4147-A177-3AD203B41FA5}">
                      <a16:colId xmlns:a16="http://schemas.microsoft.com/office/drawing/2014/main" val="798354109"/>
                    </a:ext>
                  </a:extLst>
                </a:gridCol>
              </a:tblGrid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Omzet inclusief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106 %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09133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6 %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1157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Omzet exclusief</a:t>
                      </a:r>
                      <a:r>
                        <a:rPr lang="nl-NL" baseline="0" dirty="0" smtClean="0"/>
                        <a:t>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100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51047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IWO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2040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 smtClean="0"/>
                        <a:t>Brutowinst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70 %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5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2487F-46E1-4C69-801B-FC256CB66E78}">
  <ds:schemaRefs>
    <ds:schemaRef ds:uri="47a28104-336f-447d-946e-e305ac2bcd47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4354c1b-6b8c-435b-ad50-990538c1955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A957C3-C8BC-4A74-A5CB-20C5D8C6A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1A914-A3AF-4CB3-A6FC-E877760FB0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2898</TotalTime>
  <Words>134</Words>
  <Application>Microsoft Office PowerPoint</Application>
  <PresentationFormat>Breedbeeld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Thema1</vt:lpstr>
      <vt:lpstr>Aangepast ontwerp</vt:lpstr>
      <vt:lpstr>Financieel Management  Exploitatiebegroting en brutowinst </vt:lpstr>
      <vt:lpstr>Financieel Management </vt:lpstr>
      <vt:lpstr>Exploitatiebegroting     (pagina 36)</vt:lpstr>
      <vt:lpstr>Exploitatiebegroting     (pagina 36)</vt:lpstr>
      <vt:lpstr>Exploitatiebegroting     (pagina 36)</vt:lpstr>
      <vt:lpstr>Exploitatiebegroting     (pagina 36)</vt:lpstr>
      <vt:lpstr>Exploitatiebegroting     (pagina 36)</vt:lpstr>
      <vt:lpstr>Exploitatiebegroting     (pagina 36)</vt:lpstr>
      <vt:lpstr>Exploitatiebegroting     (pagina 36)</vt:lpstr>
      <vt:lpstr>Exploitatiebegroting     (pagina 36)</vt:lpstr>
      <vt:lpstr>Exploitatiebegroting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45</cp:revision>
  <dcterms:created xsi:type="dcterms:W3CDTF">2017-09-05T13:31:36Z</dcterms:created>
  <dcterms:modified xsi:type="dcterms:W3CDTF">2019-11-29T09:47:12Z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