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  <p:sldMasterId id="2147483663" r:id="rId5"/>
  </p:sldMasterIdLst>
  <p:handoutMasterIdLst>
    <p:handoutMasterId r:id="rId17"/>
  </p:handoutMasterIdLst>
  <p:sldIdLst>
    <p:sldId id="256" r:id="rId6"/>
    <p:sldId id="277" r:id="rId7"/>
    <p:sldId id="271" r:id="rId8"/>
    <p:sldId id="274" r:id="rId9"/>
    <p:sldId id="278" r:id="rId10"/>
    <p:sldId id="279" r:id="rId11"/>
    <p:sldId id="281" r:id="rId12"/>
    <p:sldId id="282" r:id="rId13"/>
    <p:sldId id="283" r:id="rId14"/>
    <p:sldId id="280" r:id="rId15"/>
    <p:sldId id="284" r:id="rId16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28-11-2019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EA29-6ECA-448F-B977-1F0E1DCED1AE}" type="datetimeFigureOut">
              <a:rPr lang="nl-NL" smtClean="0"/>
              <a:t>28-11-2019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01664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EA29-6ECA-448F-B977-1F0E1DCED1AE}" type="datetimeFigureOut">
              <a:rPr lang="nl-NL" smtClean="0"/>
              <a:t>28-11-2019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9669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EA29-6ECA-448F-B977-1F0E1DCED1AE}" type="datetimeFigureOut">
              <a:rPr lang="nl-NL" smtClean="0"/>
              <a:t>28-11-2019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4580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EA29-6ECA-448F-B977-1F0E1DCED1AE}" type="datetimeFigureOut">
              <a:rPr lang="nl-NL" smtClean="0"/>
              <a:t>28-11-2019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4637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EA29-6ECA-448F-B977-1F0E1DCED1AE}" type="datetimeFigureOut">
              <a:rPr lang="nl-NL" smtClean="0"/>
              <a:t>28-11-2019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2061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EA29-6ECA-448F-B977-1F0E1DCED1AE}" type="datetimeFigureOut">
              <a:rPr lang="nl-NL" smtClean="0"/>
              <a:t>28-11-2019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8313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EA29-6ECA-448F-B977-1F0E1DCED1AE}" type="datetimeFigureOut">
              <a:rPr lang="nl-NL" smtClean="0"/>
              <a:t>28-11-2019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19337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EA29-6ECA-448F-B977-1F0E1DCED1AE}" type="datetimeFigureOut">
              <a:rPr lang="nl-NL" smtClean="0"/>
              <a:t>28-11-2019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618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EA29-6ECA-448F-B977-1F0E1DCED1AE}" type="datetimeFigureOut">
              <a:rPr lang="nl-NL" smtClean="0"/>
              <a:t>28-11-2019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60411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EA29-6ECA-448F-B977-1F0E1DCED1AE}" type="datetimeFigureOut">
              <a:rPr lang="nl-NL" smtClean="0"/>
              <a:t>28-11-2019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529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EA29-6ECA-448F-B977-1F0E1DCED1AE}" type="datetimeFigureOut">
              <a:rPr lang="nl-NL" smtClean="0"/>
              <a:t>28-11-2019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1227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5EA29-6ECA-448F-B977-1F0E1DCED1AE}" type="datetimeFigureOut">
              <a:rPr lang="nl-NL" smtClean="0"/>
              <a:t>28-11-2019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4951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02229" y="725714"/>
            <a:ext cx="9144000" cy="1946728"/>
          </a:xfrm>
        </p:spPr>
        <p:txBody>
          <a:bodyPr anchor="ctr"/>
          <a:lstStyle/>
          <a:p>
            <a:r>
              <a:rPr lang="nl-NL" b="1" dirty="0" smtClean="0"/>
              <a:t>Financieel </a:t>
            </a:r>
            <a:r>
              <a:rPr lang="nl-NL" b="1" dirty="0" smtClean="0"/>
              <a:t>Management</a:t>
            </a:r>
            <a:br>
              <a:rPr lang="nl-NL" b="1" dirty="0" smtClean="0"/>
            </a:br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sz="4000" b="1" dirty="0" smtClean="0"/>
              <a:t>Exploitatiebegroting en brutowinst</a:t>
            </a:r>
            <a:r>
              <a:rPr lang="nl-NL" b="1" dirty="0" smtClean="0"/>
              <a:t/>
            </a:r>
            <a:br>
              <a:rPr lang="nl-NL" b="1" dirty="0" smtClean="0"/>
            </a:br>
            <a:endParaRPr lang="nl-NL" sz="3600" dirty="0"/>
          </a:p>
        </p:txBody>
      </p:sp>
      <p:pic>
        <p:nvPicPr>
          <p:cNvPr id="3" name="Picture 2" descr="Afbeeldingsresultaat voor basiscalculaties voor market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279" y="2672442"/>
            <a:ext cx="2343651" cy="3319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.s-bol.com/imgbase0/imagebase3/large/FC/3/7/3/1/920000002247137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4229" y="2672442"/>
            <a:ext cx="2322779" cy="3319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r>
              <a:rPr lang="nl-NL" sz="2800" i="1" dirty="0" smtClean="0"/>
              <a:t>(pagina 36)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03443"/>
            <a:ext cx="10515600" cy="4322591"/>
          </a:xfrm>
        </p:spPr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t="-1820" b="10354"/>
          <a:stretch/>
        </p:blipFill>
        <p:spPr>
          <a:xfrm>
            <a:off x="2838678" y="1690688"/>
            <a:ext cx="7586208" cy="4467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68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4322591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 smtClean="0"/>
              <a:t>Opdrachten (</a:t>
            </a:r>
            <a:r>
              <a:rPr lang="nl-NL" sz="4000" b="1" dirty="0"/>
              <a:t>Rekenvaardigheid) </a:t>
            </a:r>
            <a:r>
              <a:rPr lang="nl-NL" sz="4000" b="1" dirty="0" smtClean="0"/>
              <a:t>:</a:t>
            </a:r>
          </a:p>
          <a:p>
            <a:pPr marL="0" indent="0">
              <a:buNone/>
            </a:pPr>
            <a:r>
              <a:rPr lang="nl-NL" sz="4000" dirty="0" smtClean="0"/>
              <a:t>pagina 43 t/m 51</a:t>
            </a:r>
          </a:p>
          <a:p>
            <a:pPr marL="0" indent="0">
              <a:buNone/>
            </a:pPr>
            <a:r>
              <a:rPr lang="nl-NL" sz="4000" dirty="0" smtClean="0"/>
              <a:t>11, 16, 20, 21, 26 en 32</a:t>
            </a:r>
            <a:endParaRPr lang="nl-NL" sz="4000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6" name="Picture 4" descr="https://s.s-bol.com/imgbase0/imagebase3/large/FC/3/7/3/1/920000002247137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2115" y="2005006"/>
            <a:ext cx="2804886" cy="400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23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40625" y="404351"/>
            <a:ext cx="9144000" cy="2330449"/>
          </a:xfrm>
        </p:spPr>
        <p:txBody>
          <a:bodyPr anchor="ctr"/>
          <a:lstStyle/>
          <a:p>
            <a:r>
              <a:rPr lang="nl-NL" b="1" dirty="0" smtClean="0"/>
              <a:t>Financieel Management</a:t>
            </a:r>
            <a:br>
              <a:rPr lang="nl-NL" b="1" dirty="0" smtClean="0"/>
            </a:br>
            <a:endParaRPr lang="nl-NL" sz="3600" dirty="0"/>
          </a:p>
        </p:txBody>
      </p:sp>
      <p:grpSp>
        <p:nvGrpSpPr>
          <p:cNvPr id="8" name="Groep 7"/>
          <p:cNvGrpSpPr/>
          <p:nvPr/>
        </p:nvGrpSpPr>
        <p:grpSpPr>
          <a:xfrm>
            <a:off x="2840182" y="2506424"/>
            <a:ext cx="6608618" cy="2457461"/>
            <a:chOff x="2840182" y="2506425"/>
            <a:chExt cx="6096000" cy="2189660"/>
          </a:xfrm>
        </p:grpSpPr>
        <p:pic>
          <p:nvPicPr>
            <p:cNvPr id="3" name="Afbeelding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87807" y="3457835"/>
              <a:ext cx="6048375" cy="1238250"/>
            </a:xfrm>
            <a:prstGeom prst="rect">
              <a:avLst/>
            </a:prstGeom>
          </p:spPr>
        </p:pic>
        <p:sp>
          <p:nvSpPr>
            <p:cNvPr id="7" name="Rechthoek 6"/>
            <p:cNvSpPr/>
            <p:nvPr/>
          </p:nvSpPr>
          <p:spPr>
            <a:xfrm>
              <a:off x="2840182" y="2506425"/>
              <a:ext cx="6096000" cy="83099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nl-NL" sz="2600" kern="1400" spc="-50" dirty="0">
                  <a:latin typeface="Calibri Light" panose="020F03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Beoordelingsformulier Ondernemingsplan</a:t>
              </a:r>
              <a:endParaRPr lang="nl-NL" sz="2800" kern="1400" spc="-50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r>
                <a:rPr lang="nl-NL" sz="2200" kern="1400" spc="-50" dirty="0">
                  <a:latin typeface="Calibri Light" panose="020F03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IBS De wereld en ik </a:t>
              </a:r>
              <a:endParaRPr lang="nl-NL" sz="2800" kern="1400" spc="-5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624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Exploitatiebegroting 				</a:t>
            </a:r>
            <a:r>
              <a:rPr lang="nl-NL" sz="2800" i="1" dirty="0" smtClean="0"/>
              <a:t>(pagina 36)</a:t>
            </a:r>
            <a:endParaRPr lang="nl-NL" sz="2000" i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03443"/>
            <a:ext cx="10515600" cy="432259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Overzicht dat inzichtelijk maakt of je verlies of winst maakt (</a:t>
            </a:r>
            <a:r>
              <a:rPr lang="nl-NL" dirty="0" smtClean="0"/>
              <a:t>excl. </a:t>
            </a:r>
            <a:r>
              <a:rPr lang="nl-NL" dirty="0" smtClean="0"/>
              <a:t>btw)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>
                <a:solidFill>
                  <a:prstClr val="black"/>
                </a:solidFill>
              </a:rPr>
              <a:t>Exploitatie</a:t>
            </a:r>
            <a:r>
              <a:rPr lang="nl-NL" i="1" dirty="0" smtClean="0">
                <a:solidFill>
                  <a:srgbClr val="0070C0"/>
                </a:solidFill>
              </a:rPr>
              <a:t>begroting</a:t>
            </a:r>
            <a:r>
              <a:rPr lang="nl-NL" dirty="0" smtClean="0">
                <a:solidFill>
                  <a:prstClr val="black"/>
                </a:solidFill>
              </a:rPr>
              <a:t> </a:t>
            </a:r>
            <a:r>
              <a:rPr lang="nl-NL" dirty="0" smtClean="0">
                <a:solidFill>
                  <a:prstClr val="black"/>
                </a:solidFill>
              </a:rPr>
              <a:t>(de komende periode</a:t>
            </a:r>
            <a:r>
              <a:rPr lang="nl-NL" dirty="0" smtClean="0">
                <a:solidFill>
                  <a:prstClr val="black"/>
                </a:solidFill>
              </a:rPr>
              <a:t>)</a:t>
            </a:r>
            <a:r>
              <a:rPr lang="nl-NL" dirty="0"/>
              <a:t> </a:t>
            </a:r>
            <a:endParaRPr lang="nl-NL" dirty="0" smtClean="0"/>
          </a:p>
          <a:p>
            <a:r>
              <a:rPr lang="nl-NL" dirty="0" smtClean="0"/>
              <a:t>Exploitatie</a:t>
            </a:r>
            <a:r>
              <a:rPr lang="nl-NL" i="1" dirty="0" smtClean="0">
                <a:solidFill>
                  <a:srgbClr val="0070C0"/>
                </a:solidFill>
              </a:rPr>
              <a:t>overzicht</a:t>
            </a:r>
            <a:r>
              <a:rPr lang="nl-NL" i="1" dirty="0" smtClean="0"/>
              <a:t> </a:t>
            </a:r>
            <a:r>
              <a:rPr lang="nl-NL" dirty="0"/>
              <a:t>(de afgelopen periode)</a:t>
            </a:r>
          </a:p>
          <a:p>
            <a:endParaRPr lang="nl-NL" dirty="0" smtClean="0">
              <a:solidFill>
                <a:prstClr val="black"/>
              </a:solidFill>
            </a:endParaRPr>
          </a:p>
          <a:p>
            <a:r>
              <a:rPr lang="nl-NL" dirty="0" smtClean="0">
                <a:solidFill>
                  <a:prstClr val="black"/>
                </a:solidFill>
              </a:rPr>
              <a:t>Exploitatie</a:t>
            </a:r>
            <a:r>
              <a:rPr lang="nl-NL" i="1" dirty="0" smtClean="0">
                <a:solidFill>
                  <a:prstClr val="black"/>
                </a:solidFill>
              </a:rPr>
              <a:t>budget</a:t>
            </a:r>
            <a:r>
              <a:rPr lang="nl-NL" dirty="0" smtClean="0">
                <a:solidFill>
                  <a:prstClr val="black"/>
                </a:solidFill>
              </a:rPr>
              <a:t> (taakstellend karakter)</a:t>
            </a:r>
            <a:endParaRPr lang="nl-NL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2050" name="Picture 2" descr="Afbeeldingsresultaat voor winst verli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5346" y="3367077"/>
            <a:ext cx="2458957" cy="2458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319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20635"/>
          <a:stretch/>
        </p:blipFill>
        <p:spPr>
          <a:xfrm>
            <a:off x="3540468" y="1690688"/>
            <a:ext cx="5111063" cy="4267211"/>
          </a:xfrm>
          <a:prstGeom prst="rect">
            <a:avLst/>
          </a:prstGeom>
        </p:spPr>
      </p:pic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r>
              <a:rPr lang="nl-NL" sz="2800" i="1" dirty="0" smtClean="0"/>
              <a:t>(pagina 36)</a:t>
            </a:r>
            <a:endParaRPr lang="nl-NL" sz="2000" i="1" dirty="0"/>
          </a:p>
        </p:txBody>
      </p:sp>
    </p:spTree>
    <p:extLst>
      <p:ext uri="{BB962C8B-B14F-4D97-AF65-F5344CB8AC3E}">
        <p14:creationId xmlns:p14="http://schemas.microsoft.com/office/powerpoint/2010/main" val="269830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1517"/>
          <a:stretch/>
        </p:blipFill>
        <p:spPr>
          <a:xfrm>
            <a:off x="2063079" y="1879374"/>
            <a:ext cx="8065841" cy="2416855"/>
          </a:xfrm>
          <a:prstGeom prst="rect">
            <a:avLst/>
          </a:prstGeom>
        </p:spPr>
      </p:pic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r>
              <a:rPr lang="nl-NL" sz="2800" i="1" dirty="0" smtClean="0"/>
              <a:t>(pagina 36)</a:t>
            </a:r>
            <a:endParaRPr lang="nl-NL" sz="2000" i="1" dirty="0"/>
          </a:p>
        </p:txBody>
      </p:sp>
    </p:spTree>
    <p:extLst>
      <p:ext uri="{BB962C8B-B14F-4D97-AF65-F5344CB8AC3E}">
        <p14:creationId xmlns:p14="http://schemas.microsoft.com/office/powerpoint/2010/main" val="383429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r>
              <a:rPr lang="nl-NL" sz="2800" i="1" dirty="0" smtClean="0"/>
              <a:t>(pagina 36)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03443"/>
            <a:ext cx="10515600" cy="4322591"/>
          </a:xfrm>
        </p:spPr>
        <p:txBody>
          <a:bodyPr/>
          <a:lstStyle/>
          <a:p>
            <a:r>
              <a:rPr lang="nl-NL" dirty="0"/>
              <a:t>Omzet inclusief BTW (consumenten-omzet)</a:t>
            </a:r>
          </a:p>
          <a:p>
            <a:r>
              <a:rPr lang="nl-NL" dirty="0"/>
              <a:t>Omzet exclusief </a:t>
            </a:r>
            <a:r>
              <a:rPr lang="nl-NL" dirty="0" smtClean="0"/>
              <a:t>BTW (bedrijfs-omzet)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sz="4000" b="1" dirty="0" smtClean="0">
                <a:solidFill>
                  <a:srgbClr val="0070C0"/>
                </a:solidFill>
              </a:rPr>
              <a:t>Omzet = </a:t>
            </a:r>
            <a:r>
              <a:rPr lang="nl-NL" sz="4000" b="1" dirty="0" smtClean="0">
                <a:solidFill>
                  <a:srgbClr val="FFC000"/>
                </a:solidFill>
              </a:rPr>
              <a:t>afzet</a:t>
            </a:r>
            <a:r>
              <a:rPr lang="nl-NL" sz="4000" b="1" dirty="0" smtClean="0">
                <a:solidFill>
                  <a:srgbClr val="0070C0"/>
                </a:solidFill>
              </a:rPr>
              <a:t> x </a:t>
            </a:r>
            <a:r>
              <a:rPr lang="nl-NL" sz="4000" b="1" dirty="0" smtClean="0">
                <a:solidFill>
                  <a:srgbClr val="FF0000"/>
                </a:solidFill>
              </a:rPr>
              <a:t>verkoopprijs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111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r>
              <a:rPr lang="nl-NL" sz="2800" i="1" dirty="0" smtClean="0"/>
              <a:t>(pagina 36)</a:t>
            </a:r>
            <a:endParaRPr lang="nl-NL" sz="2000" i="1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078862"/>
              </p:ext>
            </p:extLst>
          </p:nvPr>
        </p:nvGraphicFramePr>
        <p:xfrm>
          <a:off x="2293256" y="2911323"/>
          <a:ext cx="7561943" cy="2342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1377">
                  <a:extLst>
                    <a:ext uri="{9D8B030D-6E8A-4147-A177-3AD203B41FA5}">
                      <a16:colId xmlns:a16="http://schemas.microsoft.com/office/drawing/2014/main" val="4149693032"/>
                    </a:ext>
                  </a:extLst>
                </a:gridCol>
                <a:gridCol w="1935379">
                  <a:extLst>
                    <a:ext uri="{9D8B030D-6E8A-4147-A177-3AD203B41FA5}">
                      <a16:colId xmlns:a16="http://schemas.microsoft.com/office/drawing/2014/main" val="2000928113"/>
                    </a:ext>
                  </a:extLst>
                </a:gridCol>
                <a:gridCol w="2015187">
                  <a:extLst>
                    <a:ext uri="{9D8B030D-6E8A-4147-A177-3AD203B41FA5}">
                      <a16:colId xmlns:a16="http://schemas.microsoft.com/office/drawing/2014/main" val="798354109"/>
                    </a:ext>
                  </a:extLst>
                </a:gridCol>
              </a:tblGrid>
              <a:tr h="468570">
                <a:tc>
                  <a:txBody>
                    <a:bodyPr/>
                    <a:lstStyle/>
                    <a:p>
                      <a:r>
                        <a:rPr lang="nl-NL" dirty="0" smtClean="0"/>
                        <a:t>Omzet inclusief btw</a:t>
                      </a:r>
                      <a:endParaRPr lang="nl-N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6809133"/>
                  </a:ext>
                </a:extLst>
              </a:tr>
              <a:tr h="468570">
                <a:tc>
                  <a:txBody>
                    <a:bodyPr/>
                    <a:lstStyle/>
                    <a:p>
                      <a:r>
                        <a:rPr lang="nl-NL" dirty="0" smtClean="0"/>
                        <a:t>Btw</a:t>
                      </a:r>
                      <a:endParaRPr lang="nl-N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341157"/>
                  </a:ext>
                </a:extLst>
              </a:tr>
              <a:tr h="468570">
                <a:tc>
                  <a:txBody>
                    <a:bodyPr/>
                    <a:lstStyle/>
                    <a:p>
                      <a:r>
                        <a:rPr lang="nl-NL" dirty="0" smtClean="0"/>
                        <a:t>Omzet exclusief</a:t>
                      </a:r>
                      <a:r>
                        <a:rPr lang="nl-NL" baseline="0" dirty="0" smtClean="0"/>
                        <a:t> btw</a:t>
                      </a:r>
                      <a:endParaRPr lang="nl-N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1510475"/>
                  </a:ext>
                </a:extLst>
              </a:tr>
              <a:tr h="468570">
                <a:tc>
                  <a:txBody>
                    <a:bodyPr/>
                    <a:lstStyle/>
                    <a:p>
                      <a:r>
                        <a:rPr lang="nl-NL" dirty="0" smtClean="0"/>
                        <a:t>IWO</a:t>
                      </a:r>
                      <a:endParaRPr lang="nl-N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4620405"/>
                  </a:ext>
                </a:extLst>
              </a:tr>
              <a:tr h="468570">
                <a:tc>
                  <a:txBody>
                    <a:bodyPr/>
                    <a:lstStyle/>
                    <a:p>
                      <a:r>
                        <a:rPr lang="nl-NL" dirty="0" smtClean="0"/>
                        <a:t>Brutowinst</a:t>
                      </a:r>
                      <a:endParaRPr lang="nl-N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658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88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r>
              <a:rPr lang="nl-NL" sz="2800" i="1" dirty="0" smtClean="0"/>
              <a:t>(pagina 36)</a:t>
            </a:r>
            <a:endParaRPr lang="nl-NL" sz="2000" i="1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5905" y="1690688"/>
            <a:ext cx="8220075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66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r>
              <a:rPr lang="nl-NL" sz="2800" i="1" dirty="0" smtClean="0"/>
              <a:t>(pagina 36)</a:t>
            </a:r>
            <a:endParaRPr lang="nl-NL" sz="2000" i="1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454884"/>
              </p:ext>
            </p:extLst>
          </p:nvPr>
        </p:nvGraphicFramePr>
        <p:xfrm>
          <a:off x="2293256" y="2911323"/>
          <a:ext cx="7561943" cy="2342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1377">
                  <a:extLst>
                    <a:ext uri="{9D8B030D-6E8A-4147-A177-3AD203B41FA5}">
                      <a16:colId xmlns:a16="http://schemas.microsoft.com/office/drawing/2014/main" val="4149693032"/>
                    </a:ext>
                  </a:extLst>
                </a:gridCol>
                <a:gridCol w="1935379">
                  <a:extLst>
                    <a:ext uri="{9D8B030D-6E8A-4147-A177-3AD203B41FA5}">
                      <a16:colId xmlns:a16="http://schemas.microsoft.com/office/drawing/2014/main" val="2000928113"/>
                    </a:ext>
                  </a:extLst>
                </a:gridCol>
                <a:gridCol w="2015187">
                  <a:extLst>
                    <a:ext uri="{9D8B030D-6E8A-4147-A177-3AD203B41FA5}">
                      <a16:colId xmlns:a16="http://schemas.microsoft.com/office/drawing/2014/main" val="798354109"/>
                    </a:ext>
                  </a:extLst>
                </a:gridCol>
              </a:tblGrid>
              <a:tr h="468570">
                <a:tc>
                  <a:txBody>
                    <a:bodyPr/>
                    <a:lstStyle/>
                    <a:p>
                      <a:r>
                        <a:rPr lang="nl-NL" dirty="0" smtClean="0"/>
                        <a:t>Omzet inclusief btw</a:t>
                      </a:r>
                      <a:endParaRPr lang="nl-N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 106 %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6809133"/>
                  </a:ext>
                </a:extLst>
              </a:tr>
              <a:tr h="468570">
                <a:tc>
                  <a:txBody>
                    <a:bodyPr/>
                    <a:lstStyle/>
                    <a:p>
                      <a:r>
                        <a:rPr lang="nl-NL" dirty="0" smtClean="0"/>
                        <a:t>Btw</a:t>
                      </a:r>
                      <a:endParaRPr lang="nl-N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6 %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341157"/>
                  </a:ext>
                </a:extLst>
              </a:tr>
              <a:tr h="468570">
                <a:tc>
                  <a:txBody>
                    <a:bodyPr/>
                    <a:lstStyle/>
                    <a:p>
                      <a:r>
                        <a:rPr lang="nl-NL" dirty="0" smtClean="0"/>
                        <a:t>Omzet exclusief</a:t>
                      </a:r>
                      <a:r>
                        <a:rPr lang="nl-NL" baseline="0" dirty="0" smtClean="0"/>
                        <a:t> btw</a:t>
                      </a:r>
                      <a:endParaRPr lang="nl-N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100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dirty="0" smtClean="0"/>
                        <a:t>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1510475"/>
                  </a:ext>
                </a:extLst>
              </a:tr>
              <a:tr h="468570">
                <a:tc>
                  <a:txBody>
                    <a:bodyPr/>
                    <a:lstStyle/>
                    <a:p>
                      <a:r>
                        <a:rPr lang="nl-NL" dirty="0" smtClean="0"/>
                        <a:t>IWO</a:t>
                      </a:r>
                      <a:endParaRPr lang="nl-N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30 %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4620405"/>
                  </a:ext>
                </a:extLst>
              </a:tr>
              <a:tr h="468570">
                <a:tc>
                  <a:txBody>
                    <a:bodyPr/>
                    <a:lstStyle/>
                    <a:p>
                      <a:r>
                        <a:rPr lang="nl-NL" dirty="0" smtClean="0"/>
                        <a:t>Brutowinst</a:t>
                      </a:r>
                      <a:endParaRPr lang="nl-N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 70 %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658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943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E2487F-46E1-4C69-801B-FC256CB66E78}">
  <ds:schemaRefs>
    <ds:schemaRef ds:uri="47a28104-336f-447d-946e-e305ac2bcd47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34354c1b-6b8c-435b-ad50-990538c19557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CA957C3-C8BC-4A74-A5CB-20C5D8C6AD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81A914-A3AF-4CB3-A6FC-E877760FB0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2898</TotalTime>
  <Words>134</Words>
  <Application>Microsoft Office PowerPoint</Application>
  <PresentationFormat>Breedbeeld</PresentationFormat>
  <Paragraphs>71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Thema1</vt:lpstr>
      <vt:lpstr>Aangepast ontwerp</vt:lpstr>
      <vt:lpstr>Financieel Management  Exploitatiebegroting en brutowinst </vt:lpstr>
      <vt:lpstr>Financieel Management </vt:lpstr>
      <vt:lpstr>Exploitatiebegroting     (pagina 36)</vt:lpstr>
      <vt:lpstr>Exploitatiebegroting     (pagina 36)</vt:lpstr>
      <vt:lpstr>Exploitatiebegroting     (pagina 36)</vt:lpstr>
      <vt:lpstr>Exploitatiebegroting     (pagina 36)</vt:lpstr>
      <vt:lpstr>Exploitatiebegroting     (pagina 36)</vt:lpstr>
      <vt:lpstr>Exploitatiebegroting     (pagina 36)</vt:lpstr>
      <vt:lpstr>Exploitatiebegroting     (pagina 36)</vt:lpstr>
      <vt:lpstr>Exploitatiebegroting     (pagina 36)</vt:lpstr>
      <vt:lpstr>Exploitatiebegroting     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Thomas Noordeloos</cp:lastModifiedBy>
  <cp:revision>45</cp:revision>
  <dcterms:created xsi:type="dcterms:W3CDTF">2017-09-05T13:31:36Z</dcterms:created>
  <dcterms:modified xsi:type="dcterms:W3CDTF">2019-11-29T09:47:12Z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